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302" r:id="rId3"/>
    <p:sldId id="367" r:id="rId4"/>
    <p:sldId id="370" r:id="rId5"/>
    <p:sldId id="371" r:id="rId6"/>
    <p:sldId id="372" r:id="rId7"/>
    <p:sldId id="373" r:id="rId8"/>
    <p:sldId id="34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wna Fletcher" initials="SF" lastIdx="9" clrIdx="0">
    <p:extLst>
      <p:ext uri="{19B8F6BF-5375-455C-9EA6-DF929625EA0E}">
        <p15:presenceInfo xmlns:p15="http://schemas.microsoft.com/office/powerpoint/2012/main" userId="Shawna Flet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95" autoAdjust="0"/>
  </p:normalViewPr>
  <p:slideViewPr>
    <p:cSldViewPr snapToGrid="0" snapToObjects="1">
      <p:cViewPr varScale="1">
        <p:scale>
          <a:sx n="49" d="100"/>
          <a:sy n="49" d="100"/>
        </p:scale>
        <p:origin x="689" y="41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baseline="0" dirty="0">
                <a:solidFill>
                  <a:sysClr val="windowText" lastClr="000000"/>
                </a:solidFill>
              </a:rPr>
              <a:t>% COE Undergraduate Women vs. National %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Sheet1!$A$22</c:f>
              <c:strCache>
                <c:ptCount val="1"/>
                <c:pt idx="0">
                  <c:v>National % UG Women</c:v>
                </c:pt>
              </c:strCache>
            </c:strRef>
          </c:tx>
          <c:spPr>
            <a:ln w="349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Sheet1!$B$21:$H$21</c:f>
              <c:strCache>
                <c:ptCount val="7"/>
                <c:pt idx="0">
                  <c:v>F'10</c:v>
                </c:pt>
                <c:pt idx="1">
                  <c:v>F'11</c:v>
                </c:pt>
                <c:pt idx="2">
                  <c:v>F'12</c:v>
                </c:pt>
                <c:pt idx="3">
                  <c:v>F'13</c:v>
                </c:pt>
                <c:pt idx="4">
                  <c:v>F'14</c:v>
                </c:pt>
                <c:pt idx="5">
                  <c:v>F'15</c:v>
                </c:pt>
                <c:pt idx="6">
                  <c:v>F'16</c:v>
                </c:pt>
              </c:strCache>
            </c:strRef>
          </c:cat>
          <c:val>
            <c:numRef>
              <c:f>Sheet1!$B$22:$H$22</c:f>
              <c:numCache>
                <c:formatCode>0.0%</c:formatCode>
                <c:ptCount val="7"/>
                <c:pt idx="0">
                  <c:v>0.18099999999999999</c:v>
                </c:pt>
                <c:pt idx="1">
                  <c:v>0.184</c:v>
                </c:pt>
                <c:pt idx="2">
                  <c:v>0.189</c:v>
                </c:pt>
                <c:pt idx="3">
                  <c:v>0.191</c:v>
                </c:pt>
                <c:pt idx="4">
                  <c:v>0.19900000000000001</c:v>
                </c:pt>
                <c:pt idx="5">
                  <c:v>0.19900000000000001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Sheet1!$A$23</c:f>
              <c:strCache>
                <c:ptCount val="1"/>
                <c:pt idx="0">
                  <c:v>COE % UG Women</c:v>
                </c:pt>
              </c:strCache>
            </c:strRef>
          </c:tx>
          <c:spPr>
            <a:ln w="34925" cap="rnd">
              <a:solidFill>
                <a:srgbClr val="7E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E0000"/>
              </a:solidFill>
              <a:ln w="9525">
                <a:solidFill>
                  <a:srgbClr val="7E0000"/>
                </a:solidFill>
              </a:ln>
              <a:effectLst/>
              <a:scene3d>
                <a:camera prst="orthographicFront"/>
                <a:lightRig rig="threePt" dir="t"/>
              </a:scene3d>
              <a:sp3d prstMaterial="matte">
                <a:bevelT w="63500" h="63500" prst="artDeco"/>
                <a:contourClr>
                  <a:srgbClr val="000000"/>
                </a:contourClr>
              </a:sp3d>
            </c:spPr>
          </c:marker>
          <c:cat>
            <c:strRef>
              <c:f>Sheet1!$B$21:$H$21</c:f>
              <c:strCache>
                <c:ptCount val="7"/>
                <c:pt idx="0">
                  <c:v>F'10</c:v>
                </c:pt>
                <c:pt idx="1">
                  <c:v>F'11</c:v>
                </c:pt>
                <c:pt idx="2">
                  <c:v>F'12</c:v>
                </c:pt>
                <c:pt idx="3">
                  <c:v>F'13</c:v>
                </c:pt>
                <c:pt idx="4">
                  <c:v>F'14</c:v>
                </c:pt>
                <c:pt idx="5">
                  <c:v>F'15</c:v>
                </c:pt>
                <c:pt idx="6">
                  <c:v>F'16</c:v>
                </c:pt>
              </c:strCache>
            </c:strRef>
          </c:cat>
          <c:val>
            <c:numRef>
              <c:f>Sheet1!$B$23:$H$23</c:f>
              <c:numCache>
                <c:formatCode>0.0%</c:formatCode>
                <c:ptCount val="7"/>
                <c:pt idx="0">
                  <c:v>0.188</c:v>
                </c:pt>
                <c:pt idx="1">
                  <c:v>0.186</c:v>
                </c:pt>
                <c:pt idx="2">
                  <c:v>0.191</c:v>
                </c:pt>
                <c:pt idx="3">
                  <c:v>0.19700000000000001</c:v>
                </c:pt>
                <c:pt idx="4">
                  <c:v>0.20699999999999999</c:v>
                </c:pt>
                <c:pt idx="5">
                  <c:v>0.219</c:v>
                </c:pt>
                <c:pt idx="6">
                  <c:v>0.221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1622432"/>
        <c:axId val="-2071639840"/>
      </c:lineChart>
      <c:catAx>
        <c:axId val="-207162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39840"/>
        <c:crosses val="autoZero"/>
        <c:auto val="1"/>
        <c:lblAlgn val="ctr"/>
        <c:lblOffset val="100"/>
        <c:noMultiLvlLbl val="0"/>
      </c:catAx>
      <c:valAx>
        <c:axId val="-207163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  <a:effectLst/>
              </a:rPr>
              <a:t>COE </a:t>
            </a:r>
            <a:r>
              <a:rPr lang="en-US" sz="2000" b="1" dirty="0" smtClean="0">
                <a:solidFill>
                  <a:schemeClr val="tx1"/>
                </a:solidFill>
                <a:effectLst/>
              </a:rPr>
              <a:t>Undergraduate </a:t>
            </a:r>
            <a:r>
              <a:rPr lang="en-US" sz="2000" b="1" dirty="0">
                <a:solidFill>
                  <a:schemeClr val="tx1"/>
                </a:solidFill>
                <a:effectLst/>
              </a:rPr>
              <a:t>Women by Ethnicity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661115481368367E-2"/>
          <c:y val="0.10991036525583046"/>
          <c:w val="0.93820899005642744"/>
          <c:h val="0.71262404841478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Sheet1!$A$43</c:f>
              <c:strCache>
                <c:ptCount val="1"/>
                <c:pt idx="0">
                  <c:v>UG White</c:v>
                </c:pt>
              </c:strCache>
            </c:strRef>
          </c:tx>
          <c:spPr>
            <a:solidFill>
              <a:srgbClr val="5000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Sheet1!$B$43:$G$43</c:f>
              <c:numCache>
                <c:formatCode>General</c:formatCode>
                <c:ptCount val="6"/>
                <c:pt idx="0">
                  <c:v>1015</c:v>
                </c:pt>
                <c:pt idx="1">
                  <c:v>989</c:v>
                </c:pt>
                <c:pt idx="2">
                  <c:v>1037</c:v>
                </c:pt>
                <c:pt idx="3">
                  <c:v>1171</c:v>
                </c:pt>
                <c:pt idx="4">
                  <c:v>1345</c:v>
                </c:pt>
                <c:pt idx="5">
                  <c:v>1504</c:v>
                </c:pt>
              </c:numCache>
            </c:numRef>
          </c:val>
        </c:ser>
        <c:ser>
          <c:idx val="1"/>
          <c:order val="1"/>
          <c:tx>
            <c:strRef>
              <c:f>Sheet1!$A$44</c:f>
              <c:strCache>
                <c:ptCount val="1"/>
                <c:pt idx="0">
                  <c:v>UG Hispanic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Sheet1!$B$44:$G$44</c:f>
              <c:numCache>
                <c:formatCode>General</c:formatCode>
                <c:ptCount val="6"/>
                <c:pt idx="0">
                  <c:v>270</c:v>
                </c:pt>
                <c:pt idx="1">
                  <c:v>292</c:v>
                </c:pt>
                <c:pt idx="2">
                  <c:v>310</c:v>
                </c:pt>
                <c:pt idx="3">
                  <c:v>362</c:v>
                </c:pt>
                <c:pt idx="4">
                  <c:v>453</c:v>
                </c:pt>
                <c:pt idx="5">
                  <c:v>568</c:v>
                </c:pt>
              </c:numCache>
            </c:numRef>
          </c:val>
        </c:ser>
        <c:ser>
          <c:idx val="2"/>
          <c:order val="2"/>
          <c:tx>
            <c:strRef>
              <c:f>Sheet1!$A$45</c:f>
              <c:strCache>
                <c:ptCount val="1"/>
                <c:pt idx="0">
                  <c:v>UG Asian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Sheet1!$B$45:$G$45</c:f>
              <c:numCache>
                <c:formatCode>General</c:formatCode>
                <c:ptCount val="6"/>
                <c:pt idx="0">
                  <c:v>92</c:v>
                </c:pt>
                <c:pt idx="1">
                  <c:v>115</c:v>
                </c:pt>
                <c:pt idx="2">
                  <c:v>105</c:v>
                </c:pt>
                <c:pt idx="3">
                  <c:v>136</c:v>
                </c:pt>
                <c:pt idx="4">
                  <c:v>178</c:v>
                </c:pt>
                <c:pt idx="5">
                  <c:v>244</c:v>
                </c:pt>
              </c:numCache>
            </c:numRef>
          </c:val>
        </c:ser>
        <c:ser>
          <c:idx val="3"/>
          <c:order val="3"/>
          <c:tx>
            <c:strRef>
              <c:f>Sheet1!$A$46</c:f>
              <c:strCache>
                <c:ptCount val="1"/>
                <c:pt idx="0">
                  <c:v>UG Multi Racial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Sheet1!$B$46:$G$46</c:f>
              <c:numCache>
                <c:formatCode>General</c:formatCode>
                <c:ptCount val="6"/>
                <c:pt idx="0">
                  <c:v>35</c:v>
                </c:pt>
                <c:pt idx="1">
                  <c:v>31</c:v>
                </c:pt>
                <c:pt idx="2">
                  <c:v>41</c:v>
                </c:pt>
                <c:pt idx="3">
                  <c:v>57</c:v>
                </c:pt>
                <c:pt idx="4">
                  <c:v>72</c:v>
                </c:pt>
                <c:pt idx="5">
                  <c:v>79</c:v>
                </c:pt>
              </c:numCache>
            </c:numRef>
          </c:val>
        </c:ser>
        <c:ser>
          <c:idx val="4"/>
          <c:order val="4"/>
          <c:tx>
            <c:strRef>
              <c:f>Sheet1!$A$47</c:f>
              <c:strCache>
                <c:ptCount val="1"/>
                <c:pt idx="0">
                  <c:v>UG Black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Sheet1!$B$47:$G$47</c:f>
              <c:numCache>
                <c:formatCode>General</c:formatCode>
                <c:ptCount val="6"/>
                <c:pt idx="0">
                  <c:v>53</c:v>
                </c:pt>
                <c:pt idx="1">
                  <c:v>51</c:v>
                </c:pt>
                <c:pt idx="2">
                  <c:v>45</c:v>
                </c:pt>
                <c:pt idx="3">
                  <c:v>41</c:v>
                </c:pt>
                <c:pt idx="4">
                  <c:v>57</c:v>
                </c:pt>
                <c:pt idx="5">
                  <c:v>74</c:v>
                </c:pt>
              </c:numCache>
            </c:numRef>
          </c:val>
        </c:ser>
        <c:ser>
          <c:idx val="5"/>
          <c:order val="5"/>
          <c:tx>
            <c:strRef>
              <c:f>Sheet1!$A$48</c:f>
              <c:strCache>
                <c:ptCount val="1"/>
                <c:pt idx="0">
                  <c:v>UG Unknown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Sheet1!$B$48:$G$48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7</c:v>
                </c:pt>
                <c:pt idx="3">
                  <c:v>5</c:v>
                </c:pt>
                <c:pt idx="4">
                  <c:v>9</c:v>
                </c:pt>
                <c:pt idx="5">
                  <c:v>5</c:v>
                </c:pt>
              </c:numCache>
            </c:numRef>
          </c:val>
        </c:ser>
        <c:ser>
          <c:idx val="6"/>
          <c:order val="6"/>
          <c:tx>
            <c:strRef>
              <c:f>Sheet1!$A$49</c:f>
              <c:strCache>
                <c:ptCount val="1"/>
                <c:pt idx="0">
                  <c:v>UG Am. Indian/Native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Sheet1!$B$42:$G$42</c:f>
              <c:strCache>
                <c:ptCount val="6"/>
                <c:pt idx="0">
                  <c:v>Fall 2010</c:v>
                </c:pt>
                <c:pt idx="1">
                  <c:v>Fall 2011</c:v>
                </c:pt>
                <c:pt idx="2">
                  <c:v>Fall 2012</c:v>
                </c:pt>
                <c:pt idx="3">
                  <c:v>Fall 2013</c:v>
                </c:pt>
                <c:pt idx="4">
                  <c:v>Fall 2014</c:v>
                </c:pt>
                <c:pt idx="5">
                  <c:v>Fall 2015</c:v>
                </c:pt>
              </c:strCache>
            </c:strRef>
          </c:cat>
          <c:val>
            <c:numRef>
              <c:f>Sheet1!$B$49:$G$49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1637664"/>
        <c:axId val="-2071636576"/>
      </c:barChart>
      <c:catAx>
        <c:axId val="-207163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36576"/>
        <c:crosses val="autoZero"/>
        <c:auto val="1"/>
        <c:lblAlgn val="ctr"/>
        <c:lblOffset val="100"/>
        <c:noMultiLvlLbl val="0"/>
      </c:catAx>
      <c:valAx>
        <c:axId val="-2071636576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3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9297737940726492E-2"/>
          <c:y val="0.90273487318834456"/>
          <c:w val="0.97923495898999968"/>
          <c:h val="9.72652385373735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COE Masters Women vs. National %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National % MS Women</c:v>
          </c:tx>
          <c:spPr>
            <a:ln w="349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Sheet1!$B$28:$H$28</c:f>
              <c:strCache>
                <c:ptCount val="7"/>
                <c:pt idx="0">
                  <c:v>F'10</c:v>
                </c:pt>
                <c:pt idx="1">
                  <c:v>F'11</c:v>
                </c:pt>
                <c:pt idx="2">
                  <c:v>F'12</c:v>
                </c:pt>
                <c:pt idx="3">
                  <c:v>F'13</c:v>
                </c:pt>
                <c:pt idx="4">
                  <c:v>F'14</c:v>
                </c:pt>
                <c:pt idx="5">
                  <c:v>F'15</c:v>
                </c:pt>
                <c:pt idx="6">
                  <c:v>F'16</c:v>
                </c:pt>
              </c:strCache>
            </c:strRef>
          </c:cat>
          <c:val>
            <c:numRef>
              <c:f>Sheet1!$B$29:$H$29</c:f>
              <c:numCache>
                <c:formatCode>0.0%</c:formatCode>
                <c:ptCount val="7"/>
                <c:pt idx="0">
                  <c:v>0.22600000000000001</c:v>
                </c:pt>
                <c:pt idx="1">
                  <c:v>0.22600000000000001</c:v>
                </c:pt>
                <c:pt idx="2">
                  <c:v>0.23100000000000001</c:v>
                </c:pt>
                <c:pt idx="3">
                  <c:v>0.23899999999999999</c:v>
                </c:pt>
                <c:pt idx="4">
                  <c:v>0.24199999999999999</c:v>
                </c:pt>
                <c:pt idx="5">
                  <c:v>0.252</c:v>
                </c:pt>
              </c:numCache>
            </c:numRef>
          </c:val>
          <c:smooth val="0"/>
        </c:ser>
        <c:ser>
          <c:idx val="1"/>
          <c:order val="1"/>
          <c:tx>
            <c:v>COE % MS Women</c:v>
          </c:tx>
          <c:spPr>
            <a:ln w="34925" cap="rnd">
              <a:solidFill>
                <a:srgbClr val="7E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E0000"/>
              </a:solidFill>
              <a:ln w="9525">
                <a:solidFill>
                  <a:srgbClr val="7E0000"/>
                </a:solidFill>
              </a:ln>
              <a:effectLst/>
            </c:spPr>
          </c:marker>
          <c:cat>
            <c:strRef>
              <c:f>Sheet1!$B$28:$H$28</c:f>
              <c:strCache>
                <c:ptCount val="7"/>
                <c:pt idx="0">
                  <c:v>F'10</c:v>
                </c:pt>
                <c:pt idx="1">
                  <c:v>F'11</c:v>
                </c:pt>
                <c:pt idx="2">
                  <c:v>F'12</c:v>
                </c:pt>
                <c:pt idx="3">
                  <c:v>F'13</c:v>
                </c:pt>
                <c:pt idx="4">
                  <c:v>F'14</c:v>
                </c:pt>
                <c:pt idx="5">
                  <c:v>F'15</c:v>
                </c:pt>
                <c:pt idx="6">
                  <c:v>F'16</c:v>
                </c:pt>
              </c:strCache>
            </c:strRef>
          </c:cat>
          <c:val>
            <c:numRef>
              <c:f>Sheet1!$B$30:$H$30</c:f>
              <c:numCache>
                <c:formatCode>0.0%</c:formatCode>
                <c:ptCount val="7"/>
                <c:pt idx="0">
                  <c:v>0.20899999999999999</c:v>
                </c:pt>
                <c:pt idx="1">
                  <c:v>0.221</c:v>
                </c:pt>
                <c:pt idx="2">
                  <c:v>0.23100000000000001</c:v>
                </c:pt>
                <c:pt idx="3">
                  <c:v>0.24299999999999999</c:v>
                </c:pt>
                <c:pt idx="4">
                  <c:v>0.22700000000000001</c:v>
                </c:pt>
                <c:pt idx="5">
                  <c:v>0.20699999999999999</c:v>
                </c:pt>
                <c:pt idx="6">
                  <c:v>0.20399999999999999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1618624"/>
        <c:axId val="-2071626784"/>
      </c:lineChart>
      <c:catAx>
        <c:axId val="-207161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26784"/>
        <c:crosses val="autoZero"/>
        <c:auto val="1"/>
        <c:lblAlgn val="ctr"/>
        <c:lblOffset val="100"/>
        <c:noMultiLvlLbl val="0"/>
      </c:catAx>
      <c:valAx>
        <c:axId val="-207162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1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ysClr val="windowText" lastClr="000000"/>
                </a:solidFill>
              </a:rPr>
              <a:t>COE PhD Women</a:t>
            </a:r>
            <a:r>
              <a:rPr lang="en-US" sz="2000" b="1" baseline="0">
                <a:solidFill>
                  <a:sysClr val="windowText" lastClr="000000"/>
                </a:solidFill>
              </a:rPr>
              <a:t> vs. National %</a:t>
            </a:r>
            <a:endParaRPr lang="en-US" sz="2000" b="1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National % PhD Women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Sheet1!$B$34:$H$34</c:f>
              <c:strCache>
                <c:ptCount val="7"/>
                <c:pt idx="0">
                  <c:v>F'10</c:v>
                </c:pt>
                <c:pt idx="1">
                  <c:v>F'11</c:v>
                </c:pt>
                <c:pt idx="2">
                  <c:v>F'12</c:v>
                </c:pt>
                <c:pt idx="3">
                  <c:v>F'13</c:v>
                </c:pt>
                <c:pt idx="4">
                  <c:v>F'14</c:v>
                </c:pt>
                <c:pt idx="5">
                  <c:v>F'15</c:v>
                </c:pt>
                <c:pt idx="6">
                  <c:v>F'16</c:v>
                </c:pt>
              </c:strCache>
            </c:strRef>
          </c:cat>
          <c:val>
            <c:numRef>
              <c:f>Sheet1!$B$35:$H$35</c:f>
              <c:numCache>
                <c:formatCode>0.0%</c:formatCode>
                <c:ptCount val="7"/>
                <c:pt idx="0">
                  <c:v>0.22900000000000001</c:v>
                </c:pt>
                <c:pt idx="1">
                  <c:v>0.218</c:v>
                </c:pt>
                <c:pt idx="2">
                  <c:v>0.222</c:v>
                </c:pt>
                <c:pt idx="3">
                  <c:v>0.224</c:v>
                </c:pt>
                <c:pt idx="4">
                  <c:v>0.222</c:v>
                </c:pt>
                <c:pt idx="5">
                  <c:v>0.23100000000000001</c:v>
                </c:pt>
              </c:numCache>
            </c:numRef>
          </c:val>
          <c:smooth val="0"/>
        </c:ser>
        <c:ser>
          <c:idx val="1"/>
          <c:order val="1"/>
          <c:tx>
            <c:v>COE % PhD Women</c:v>
          </c:tx>
          <c:spPr>
            <a:ln w="28575" cap="rnd">
              <a:solidFill>
                <a:srgbClr val="7E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E0000"/>
              </a:solidFill>
              <a:ln w="9525">
                <a:solidFill>
                  <a:srgbClr val="7E0000"/>
                </a:solidFill>
              </a:ln>
              <a:effectLst/>
            </c:spPr>
          </c:marker>
          <c:cat>
            <c:strRef>
              <c:f>Sheet1!$B$34:$H$34</c:f>
              <c:strCache>
                <c:ptCount val="7"/>
                <c:pt idx="0">
                  <c:v>F'10</c:v>
                </c:pt>
                <c:pt idx="1">
                  <c:v>F'11</c:v>
                </c:pt>
                <c:pt idx="2">
                  <c:v>F'12</c:v>
                </c:pt>
                <c:pt idx="3">
                  <c:v>F'13</c:v>
                </c:pt>
                <c:pt idx="4">
                  <c:v>F'14</c:v>
                </c:pt>
                <c:pt idx="5">
                  <c:v>F'15</c:v>
                </c:pt>
                <c:pt idx="6">
                  <c:v>F'16</c:v>
                </c:pt>
              </c:strCache>
            </c:strRef>
          </c:cat>
          <c:val>
            <c:numRef>
              <c:f>Sheet1!$B$36:$H$36</c:f>
              <c:numCache>
                <c:formatCode>0.0%</c:formatCode>
                <c:ptCount val="7"/>
                <c:pt idx="0">
                  <c:v>0.184</c:v>
                </c:pt>
                <c:pt idx="1">
                  <c:v>0.18099999999999999</c:v>
                </c:pt>
                <c:pt idx="2">
                  <c:v>0.19</c:v>
                </c:pt>
                <c:pt idx="3">
                  <c:v>0.193</c:v>
                </c:pt>
                <c:pt idx="4">
                  <c:v>0.20100000000000001</c:v>
                </c:pt>
                <c:pt idx="5">
                  <c:v>0.20899999999999999</c:v>
                </c:pt>
                <c:pt idx="6">
                  <c:v>0.218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1621344"/>
        <c:axId val="-2071620800"/>
      </c:lineChart>
      <c:catAx>
        <c:axId val="-207162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20800"/>
        <c:crosses val="autoZero"/>
        <c:auto val="1"/>
        <c:lblAlgn val="ctr"/>
        <c:lblOffset val="100"/>
        <c:noMultiLvlLbl val="0"/>
      </c:catAx>
      <c:valAx>
        <c:axId val="-207162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62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0.26066</cdr:x>
      <cdr:y>0.43343</cdr:y>
    </cdr:from>
    <cdr:to>
      <cdr:x>0.3745</cdr:x>
      <cdr:y>0.50043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250896" y="2335926"/>
          <a:ext cx="983039" cy="36110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18.6%</a:t>
          </a:r>
          <a:endParaRPr lang="en-US" sz="1800" dirty="0"/>
        </a:p>
      </cdr:txBody>
    </cdr:sp>
  </cdr:relSizeAnchor>
  <cdr:relSizeAnchor xmlns:cdr="http://schemas.openxmlformats.org/drawingml/2006/chartDrawing">
    <cdr:from>
      <cdr:x>0.42144</cdr:x>
      <cdr:y>0.4319</cdr:y>
    </cdr:from>
    <cdr:to>
      <cdr:x>0.53528</cdr:x>
      <cdr:y>0.50043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3639287" y="2327696"/>
          <a:ext cx="98303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19.1%</a:t>
          </a:r>
          <a:endParaRPr lang="en-US" sz="1800" dirty="0"/>
        </a:p>
      </cdr:txBody>
    </cdr:sp>
  </cdr:relSizeAnchor>
  <cdr:relSizeAnchor xmlns:cdr="http://schemas.openxmlformats.org/drawingml/2006/chartDrawing">
    <cdr:from>
      <cdr:x>0.88616</cdr:x>
      <cdr:y>0.23368</cdr:y>
    </cdr:from>
    <cdr:to>
      <cdr:x>1</cdr:x>
      <cdr:y>0.30221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7652354" y="1259418"/>
          <a:ext cx="98303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21.9%</a:t>
          </a:r>
          <a:endParaRPr lang="en-US" sz="1800" dirty="0"/>
        </a:p>
      </cdr:txBody>
    </cdr:sp>
  </cdr:relSizeAnchor>
  <cdr:relSizeAnchor xmlns:cdr="http://schemas.openxmlformats.org/drawingml/2006/chartDrawing">
    <cdr:from>
      <cdr:x>0.56906</cdr:x>
      <cdr:y>0.39999</cdr:y>
    </cdr:from>
    <cdr:to>
      <cdr:x>0.6829</cdr:x>
      <cdr:y>0.46852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914068" y="2155730"/>
          <a:ext cx="98303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19.7%</a:t>
          </a:r>
          <a:endParaRPr lang="en-US" sz="1800" dirty="0"/>
        </a:p>
      </cdr:txBody>
    </cdr:sp>
  </cdr:relSizeAnchor>
  <cdr:relSizeAnchor xmlns:cdr="http://schemas.openxmlformats.org/drawingml/2006/chartDrawing">
    <cdr:from>
      <cdr:x>0.10403</cdr:x>
      <cdr:y>0.44182</cdr:y>
    </cdr:from>
    <cdr:to>
      <cdr:x>0.21787</cdr:x>
      <cdr:y>0.51035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898346" y="2381161"/>
          <a:ext cx="98303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18.8%</a:t>
          </a:r>
          <a:endParaRPr lang="en-US" sz="1800" dirty="0"/>
        </a:p>
      </cdr:txBody>
    </cdr:sp>
  </cdr:relSizeAnchor>
  <cdr:relSizeAnchor xmlns:cdr="http://schemas.openxmlformats.org/drawingml/2006/chartDrawing">
    <cdr:from>
      <cdr:x>0.73762</cdr:x>
      <cdr:y>0.30084</cdr:y>
    </cdr:from>
    <cdr:to>
      <cdr:x>0.85146</cdr:x>
      <cdr:y>0.36937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6369654" y="1621368"/>
          <a:ext cx="98303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20.7%</a:t>
          </a:r>
          <a:endParaRPr lang="en-US" sz="18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FCEC-14BC-45E7-A04C-1E2830509371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46CBA-A4AE-44E2-B061-5875D2C5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15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18EB-7040-4556-A829-10FCD4AF49DB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A40AB-DBD2-4714-B38E-860E27971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2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x9PPBackground.ps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3" r="13639"/>
          <a:stretch/>
        </p:blipFill>
        <p:spPr>
          <a:xfrm>
            <a:off x="-357193" y="-2"/>
            <a:ext cx="9501193" cy="68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12082" cy="67623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FCFE05-DBF8-F547-9B02-3A9703C35B2B}" type="datetimeFigureOut">
              <a:rPr lang="en-US" smtClean="0">
                <a:solidFill>
                  <a:prstClr val="black"/>
                </a:solidFill>
              </a:rPr>
              <a:pPr/>
              <a:t>1/31/2017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C14FBE-1C77-5046-9B40-16B851C5B66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9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544646" cy="59808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9282"/>
            <a:ext cx="4038600" cy="49668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59282"/>
            <a:ext cx="4038600" cy="49668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FCFE05-DBF8-F547-9B02-3A9703C35B2B}" type="datetimeFigureOut">
              <a:rPr lang="en-US" smtClean="0">
                <a:solidFill>
                  <a:prstClr val="black"/>
                </a:solidFill>
              </a:rPr>
              <a:pPr/>
              <a:t>1/31/2017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9C14FBE-1C77-5046-9B40-16B851C5B66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4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/>
          <p:cNvSpPr/>
          <p:nvPr userDrawn="1"/>
        </p:nvSpPr>
        <p:spPr>
          <a:xfrm>
            <a:off x="-12604" y="6515966"/>
            <a:ext cx="7785004" cy="22225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13"/>
          <p:cNvSpPr/>
          <p:nvPr userDrawn="1"/>
        </p:nvSpPr>
        <p:spPr>
          <a:xfrm rot="10800000">
            <a:off x="7605133" y="6515966"/>
            <a:ext cx="1552506" cy="22225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7931826" y="6497456"/>
            <a:ext cx="52637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F0DBDA-19F5-6D47-A4E1-B43E2A4AA82E}" type="slidenum">
              <a:rPr lang="en-US" smtClean="0">
                <a:solidFill>
                  <a:prstClr val="white"/>
                </a:solidFill>
                <a:latin typeface="Franklin Gothic Book"/>
                <a:cs typeface="Franklin Gothic Book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Franklin Gothic Book"/>
              <a:cs typeface="Franklin Gothic Book"/>
            </a:endParaRP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685802" y="6497456"/>
            <a:ext cx="5144655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cs typeface="Franklin Gothic Book"/>
              </a:rPr>
              <a:t>SLIDE MASTER EDIT: INSERT DEPT OR PROGRAM NAME HERE</a:t>
            </a:r>
            <a:endParaRPr lang="en-US" dirty="0">
              <a:latin typeface="Franklin Gothic Book"/>
              <a:cs typeface="Franklin Gothic Book"/>
            </a:endParaRPr>
          </a:p>
        </p:txBody>
      </p:sp>
      <p:sp>
        <p:nvSpPr>
          <p:cNvPr id="25" name="Title Placeholder 2"/>
          <p:cNvSpPr>
            <a:spLocks noGrp="1"/>
          </p:cNvSpPr>
          <p:nvPr>
            <p:ph type="title"/>
          </p:nvPr>
        </p:nvSpPr>
        <p:spPr>
          <a:xfrm>
            <a:off x="457200" y="208140"/>
            <a:ext cx="4414982" cy="606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idx="1"/>
          </p:nvPr>
        </p:nvSpPr>
        <p:spPr>
          <a:xfrm>
            <a:off x="457200" y="1349946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57" y="208141"/>
            <a:ext cx="2856343" cy="6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Franklin Gothic Medium"/>
          <a:ea typeface="+mj-ea"/>
          <a:cs typeface="Franklin Gothic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Franklin Gothic Book"/>
          <a:ea typeface="+mn-ea"/>
          <a:cs typeface="Franklin Gothic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Franklin Gothic Book"/>
          <a:ea typeface="+mn-ea"/>
          <a:cs typeface="Franklin Gothic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Franklin Gothic Book"/>
          <a:ea typeface="+mn-ea"/>
          <a:cs typeface="Franklin Gothic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Franklin Gothic Book"/>
          <a:ea typeface="+mn-ea"/>
          <a:cs typeface="Franklin Gothic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Franklin Gothic Book"/>
          <a:ea typeface="+mn-ea"/>
          <a:cs typeface="Franklin Gothic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gif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2257" y="2139161"/>
            <a:ext cx="4691743" cy="19603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Let’s Chat:  </a:t>
            </a:r>
            <a:br>
              <a:rPr lang="en-US" sz="4000" dirty="0" smtClean="0"/>
            </a:br>
            <a:r>
              <a:rPr lang="en-US" dirty="0" smtClean="0"/>
              <a:t>Women in Engineering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716582"/>
            <a:ext cx="4583155" cy="910195"/>
          </a:xfrm>
        </p:spPr>
        <p:txBody>
          <a:bodyPr/>
          <a:lstStyle/>
          <a:p>
            <a:pPr algn="ctr"/>
            <a:r>
              <a:rPr lang="en-US" sz="2000" dirty="0" smtClean="0"/>
              <a:t>Employee Engagement Series</a:t>
            </a:r>
          </a:p>
          <a:p>
            <a:pPr algn="ctr"/>
            <a:r>
              <a:rPr lang="en-US" sz="2000" dirty="0" smtClean="0"/>
              <a:t>January 27, 2017</a:t>
            </a:r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57056" y="5369612"/>
            <a:ext cx="4213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Shawna Fletcher, MS BME</a:t>
            </a:r>
          </a:p>
          <a:p>
            <a:pPr algn="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4" y="1915885"/>
            <a:ext cx="3786256" cy="4511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reeform 9"/>
          <p:cNvSpPr/>
          <p:nvPr/>
        </p:nvSpPr>
        <p:spPr>
          <a:xfrm>
            <a:off x="4092759" y="377489"/>
            <a:ext cx="5051241" cy="101111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658256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819192"/>
              <a:gd name="connsiteY0" fmla="*/ 532016 h 532016"/>
              <a:gd name="connsiteX1" fmla="*/ 658256 w 3819192"/>
              <a:gd name="connsiteY1" fmla="*/ 4432 h 532016"/>
              <a:gd name="connsiteX2" fmla="*/ 3819192 w 3819192"/>
              <a:gd name="connsiteY2" fmla="*/ 0 h 532016"/>
              <a:gd name="connsiteX3" fmla="*/ 3352800 w 3819192"/>
              <a:gd name="connsiteY3" fmla="*/ 532016 h 532016"/>
              <a:gd name="connsiteX4" fmla="*/ 0 w 3819192"/>
              <a:gd name="connsiteY4" fmla="*/ 532016 h 532016"/>
              <a:gd name="connsiteX0" fmla="*/ 0 w 3842807"/>
              <a:gd name="connsiteY0" fmla="*/ 527584 h 527584"/>
              <a:gd name="connsiteX1" fmla="*/ 658256 w 3842807"/>
              <a:gd name="connsiteY1" fmla="*/ 0 h 527584"/>
              <a:gd name="connsiteX2" fmla="*/ 3842807 w 3842807"/>
              <a:gd name="connsiteY2" fmla="*/ 271 h 527584"/>
              <a:gd name="connsiteX3" fmla="*/ 3352800 w 3842807"/>
              <a:gd name="connsiteY3" fmla="*/ 527584 h 527584"/>
              <a:gd name="connsiteX4" fmla="*/ 0 w 3842807"/>
              <a:gd name="connsiteY4" fmla="*/ 527584 h 527584"/>
              <a:gd name="connsiteX0" fmla="*/ 0 w 3848710"/>
              <a:gd name="connsiteY0" fmla="*/ 527584 h 527584"/>
              <a:gd name="connsiteX1" fmla="*/ 658256 w 3848710"/>
              <a:gd name="connsiteY1" fmla="*/ 0 h 527584"/>
              <a:gd name="connsiteX2" fmla="*/ 3842807 w 3848710"/>
              <a:gd name="connsiteY2" fmla="*/ 271 h 527584"/>
              <a:gd name="connsiteX3" fmla="*/ 3848710 w 3848710"/>
              <a:gd name="connsiteY3" fmla="*/ 527584 h 527584"/>
              <a:gd name="connsiteX4" fmla="*/ 0 w 3848710"/>
              <a:gd name="connsiteY4" fmla="*/ 527584 h 527584"/>
              <a:gd name="connsiteX0" fmla="*/ 0 w 4383343"/>
              <a:gd name="connsiteY0" fmla="*/ 527584 h 527584"/>
              <a:gd name="connsiteX1" fmla="*/ 658256 w 4383343"/>
              <a:gd name="connsiteY1" fmla="*/ 0 h 527584"/>
              <a:gd name="connsiteX2" fmla="*/ 4383338 w 4383343"/>
              <a:gd name="connsiteY2" fmla="*/ 271 h 527584"/>
              <a:gd name="connsiteX3" fmla="*/ 3848710 w 4383343"/>
              <a:gd name="connsiteY3" fmla="*/ 527584 h 527584"/>
              <a:gd name="connsiteX4" fmla="*/ 0 w 4383343"/>
              <a:gd name="connsiteY4" fmla="*/ 527584 h 527584"/>
              <a:gd name="connsiteX0" fmla="*/ 0 w 4383788"/>
              <a:gd name="connsiteY0" fmla="*/ 527584 h 527584"/>
              <a:gd name="connsiteX1" fmla="*/ 658256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  <a:gd name="connsiteX0" fmla="*/ 0 w 4383788"/>
              <a:gd name="connsiteY0" fmla="*/ 527584 h 527584"/>
              <a:gd name="connsiteX1" fmla="*/ 913405 w 4383788"/>
              <a:gd name="connsiteY1" fmla="*/ 0 h 527584"/>
              <a:gd name="connsiteX2" fmla="*/ 4383338 w 4383788"/>
              <a:gd name="connsiteY2" fmla="*/ 271 h 527584"/>
              <a:gd name="connsiteX3" fmla="*/ 4382034 w 4383788"/>
              <a:gd name="connsiteY3" fmla="*/ 527584 h 527584"/>
              <a:gd name="connsiteX4" fmla="*/ 0 w 4383788"/>
              <a:gd name="connsiteY4" fmla="*/ 527584 h 527584"/>
              <a:gd name="connsiteX0" fmla="*/ 0 w 4052095"/>
              <a:gd name="connsiteY0" fmla="*/ 527584 h 527584"/>
              <a:gd name="connsiteX1" fmla="*/ 581712 w 4052095"/>
              <a:gd name="connsiteY1" fmla="*/ 0 h 527584"/>
              <a:gd name="connsiteX2" fmla="*/ 4051645 w 4052095"/>
              <a:gd name="connsiteY2" fmla="*/ 271 h 527584"/>
              <a:gd name="connsiteX3" fmla="*/ 4050341 w 4052095"/>
              <a:gd name="connsiteY3" fmla="*/ 527584 h 527584"/>
              <a:gd name="connsiteX4" fmla="*/ 0 w 4052095"/>
              <a:gd name="connsiteY4" fmla="*/ 527584 h 527584"/>
              <a:gd name="connsiteX0" fmla="*/ 0 w 4052095"/>
              <a:gd name="connsiteY0" fmla="*/ 533051 h 533051"/>
              <a:gd name="connsiteX1" fmla="*/ 308326 w 4052095"/>
              <a:gd name="connsiteY1" fmla="*/ 0 h 533051"/>
              <a:gd name="connsiteX2" fmla="*/ 4051645 w 4052095"/>
              <a:gd name="connsiteY2" fmla="*/ 5738 h 533051"/>
              <a:gd name="connsiteX3" fmla="*/ 4050341 w 4052095"/>
              <a:gd name="connsiteY3" fmla="*/ 533051 h 533051"/>
              <a:gd name="connsiteX4" fmla="*/ 0 w 4052095"/>
              <a:gd name="connsiteY4" fmla="*/ 533051 h 533051"/>
              <a:gd name="connsiteX0" fmla="*/ 0 w 4052095"/>
              <a:gd name="connsiteY0" fmla="*/ 533051 h 533051"/>
              <a:gd name="connsiteX1" fmla="*/ 470504 w 4052095"/>
              <a:gd name="connsiteY1" fmla="*/ 0 h 533051"/>
              <a:gd name="connsiteX2" fmla="*/ 4051645 w 4052095"/>
              <a:gd name="connsiteY2" fmla="*/ 5738 h 533051"/>
              <a:gd name="connsiteX3" fmla="*/ 4050341 w 4052095"/>
              <a:gd name="connsiteY3" fmla="*/ 533051 h 533051"/>
              <a:gd name="connsiteX4" fmla="*/ 0 w 4052095"/>
              <a:gd name="connsiteY4" fmla="*/ 533051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2095" h="533051">
                <a:moveTo>
                  <a:pt x="0" y="533051"/>
                </a:moveTo>
                <a:lnTo>
                  <a:pt x="470504" y="0"/>
                </a:lnTo>
                <a:lnTo>
                  <a:pt x="4051645" y="5738"/>
                </a:lnTo>
                <a:cubicBezTo>
                  <a:pt x="4053613" y="181509"/>
                  <a:pt x="4048373" y="357280"/>
                  <a:pt x="4050341" y="533051"/>
                </a:cubicBezTo>
                <a:lnTo>
                  <a:pt x="0" y="533051"/>
                </a:lnTo>
                <a:close/>
              </a:path>
            </a:pathLst>
          </a:cu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764" y="382367"/>
            <a:ext cx="4187558" cy="1006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161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 noGrp="1"/>
          </p:cNvSpPr>
          <p:nvPr>
            <p:ph type="title"/>
          </p:nvPr>
        </p:nvSpPr>
        <p:spPr>
          <a:xfrm>
            <a:off x="317500" y="370117"/>
            <a:ext cx="4372429" cy="35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in Engineering Program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016316"/>
            <a:ext cx="4463143" cy="4966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500000"/>
                </a:solidFill>
              </a:rPr>
              <a:t>COE Strategic Plan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500000"/>
                </a:solidFill>
              </a:rPr>
              <a:t>	</a:t>
            </a:r>
            <a:r>
              <a:rPr lang="en-US" b="1" dirty="0" smtClean="0">
                <a:solidFill>
                  <a:srgbClr val="50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rgbClr val="500000"/>
                </a:solidFill>
              </a:rPr>
              <a:t>4 Focus Areas </a:t>
            </a:r>
          </a:p>
          <a:p>
            <a:pPr marL="0" indent="0">
              <a:buNone/>
            </a:pPr>
            <a:endParaRPr lang="en-US" sz="800" b="1" dirty="0" smtClean="0">
              <a:solidFill>
                <a:srgbClr val="500000"/>
              </a:solidFill>
            </a:endParaRPr>
          </a:p>
          <a:p>
            <a:r>
              <a:rPr lang="en-US" dirty="0" smtClean="0"/>
              <a:t>Transformation of Undergraduate Engineering Education</a:t>
            </a:r>
          </a:p>
          <a:p>
            <a:r>
              <a:rPr lang="en-US" dirty="0" smtClean="0"/>
              <a:t>Develop a World-Class Research Portfolio</a:t>
            </a:r>
          </a:p>
          <a:p>
            <a:r>
              <a:rPr lang="en-US" dirty="0" smtClean="0"/>
              <a:t>Graduate Program Excellence with World-Class Research</a:t>
            </a:r>
          </a:p>
          <a:p>
            <a:r>
              <a:rPr lang="en-US" dirty="0" smtClean="0"/>
              <a:t>Faculty Development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73" y="1159282"/>
            <a:ext cx="3367368" cy="4967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07572" y="6564086"/>
            <a:ext cx="3592286" cy="119743"/>
          </a:xfrm>
          <a:prstGeom prst="rect">
            <a:avLst/>
          </a:prstGeom>
          <a:solidFill>
            <a:srgbClr val="5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0160" y="5443863"/>
            <a:ext cx="4727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5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US" b="1" dirty="0" smtClean="0">
                <a:solidFill>
                  <a:srgbClr val="5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://tx.ag/weprogram</a:t>
            </a:r>
          </a:p>
          <a:p>
            <a:pPr algn="ctr"/>
            <a:r>
              <a:rPr lang="en-US" b="1" dirty="0" smtClean="0">
                <a:solidFill>
                  <a:srgbClr val="5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*Calendar of Events!</a:t>
            </a:r>
          </a:p>
          <a:p>
            <a:pPr algn="ctr"/>
            <a:r>
              <a:rPr lang="en-US" b="1" dirty="0" smtClean="0">
                <a:solidFill>
                  <a:srgbClr val="5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weoutreach@tamu.edu</a:t>
            </a:r>
            <a:endParaRPr lang="en-US" b="1" dirty="0">
              <a:solidFill>
                <a:srgbClr val="5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05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572" y="6564086"/>
            <a:ext cx="3592286" cy="119743"/>
          </a:xfrm>
          <a:prstGeom prst="rect">
            <a:avLst/>
          </a:prstGeom>
          <a:solidFill>
            <a:srgbClr val="5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182550" y="1437286"/>
          <a:ext cx="6538685" cy="3855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029" y="6008404"/>
            <a:ext cx="908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DARS Data Dashboard, Certified Data 2016, College Station Campus only, accountability.tamu.edu </a:t>
            </a:r>
          </a:p>
          <a:p>
            <a:r>
              <a:rPr lang="en-US" sz="800" dirty="0" smtClean="0"/>
              <a:t>Massey</a:t>
            </a:r>
            <a:r>
              <a:rPr lang="en-US" sz="800" dirty="0"/>
              <a:t>, </a:t>
            </a:r>
            <a:r>
              <a:rPr lang="en-US" sz="800" dirty="0" smtClean="0"/>
              <a:t>J., COE </a:t>
            </a:r>
            <a:r>
              <a:rPr lang="en-US" sz="800" dirty="0"/>
              <a:t>Certified Data 2016, College Station Campus and Academies only</a:t>
            </a:r>
          </a:p>
          <a:p>
            <a:r>
              <a:rPr lang="en-US" sz="800" dirty="0" smtClean="0"/>
              <a:t>Yoder</a:t>
            </a:r>
            <a:r>
              <a:rPr lang="en-US" sz="800" dirty="0"/>
              <a:t>, B., American Society for Engineering Education, </a:t>
            </a:r>
            <a:r>
              <a:rPr lang="en-US" sz="800" i="1" dirty="0"/>
              <a:t>Engineering by the Numbers</a:t>
            </a:r>
            <a:r>
              <a:rPr lang="en-US" sz="800" dirty="0"/>
              <a:t> Report, 2014</a:t>
            </a:r>
          </a:p>
          <a:p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6902810" y="4770652"/>
            <a:ext cx="115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C00000"/>
                </a:solidFill>
              </a:rPr>
              <a:t>*Includes CS campus &amp; Academies only</a:t>
            </a:r>
            <a:endParaRPr lang="en-US" sz="9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810" y="1857047"/>
            <a:ext cx="8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22.1%</a:t>
            </a:r>
            <a:endParaRPr lang="en-US" dirty="0"/>
          </a:p>
        </p:txBody>
      </p:sp>
      <p:sp>
        <p:nvSpPr>
          <p:cNvPr id="10" name="Text Placeholder 3"/>
          <p:cNvSpPr txBox="1">
            <a:spLocks noGrp="1"/>
          </p:cNvSpPr>
          <p:nvPr>
            <p:ph type="title"/>
          </p:nvPr>
        </p:nvSpPr>
        <p:spPr>
          <a:xfrm>
            <a:off x="388256" y="370117"/>
            <a:ext cx="4372429" cy="351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in Engineering Program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99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572" y="6564086"/>
            <a:ext cx="3592286" cy="119743"/>
          </a:xfrm>
          <a:prstGeom prst="rect">
            <a:avLst/>
          </a:prstGeom>
          <a:solidFill>
            <a:srgbClr val="5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863600" y="1281458"/>
          <a:ext cx="7585345" cy="4437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5954" y="6278728"/>
            <a:ext cx="8238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DARS Data Dashboard, Certified Data 2015, College Station Campus only, accountability.tamu.edu</a:t>
            </a:r>
            <a:endParaRPr lang="en-US" sz="1000" dirty="0"/>
          </a:p>
        </p:txBody>
      </p:sp>
      <p:sp>
        <p:nvSpPr>
          <p:cNvPr id="12" name="Text Placeholder 3"/>
          <p:cNvSpPr txBox="1">
            <a:spLocks noGrp="1"/>
          </p:cNvSpPr>
          <p:nvPr>
            <p:ph type="title"/>
          </p:nvPr>
        </p:nvSpPr>
        <p:spPr>
          <a:xfrm>
            <a:off x="388256" y="370117"/>
            <a:ext cx="4372429" cy="351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in Engineering Program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11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572" y="6564086"/>
            <a:ext cx="3592286" cy="119743"/>
          </a:xfrm>
          <a:prstGeom prst="rect">
            <a:avLst/>
          </a:prstGeom>
          <a:solidFill>
            <a:srgbClr val="5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3"/>
          <p:cNvSpPr txBox="1">
            <a:spLocks noGrp="1"/>
          </p:cNvSpPr>
          <p:nvPr>
            <p:ph type="title"/>
          </p:nvPr>
        </p:nvSpPr>
        <p:spPr>
          <a:xfrm>
            <a:off x="388256" y="370117"/>
            <a:ext cx="4372429" cy="351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in Engineering Program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58" y="5975943"/>
            <a:ext cx="908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DARS Data Dashboard, Certified Data 2016, College Station Campus only, accountability.tamu.edu </a:t>
            </a:r>
          </a:p>
          <a:p>
            <a:r>
              <a:rPr lang="en-US" sz="900" dirty="0" smtClean="0"/>
              <a:t>Massey</a:t>
            </a:r>
            <a:r>
              <a:rPr lang="en-US" sz="900" dirty="0"/>
              <a:t>, James – COE Certified Data 2016, College Station Campus and Academies only</a:t>
            </a:r>
          </a:p>
          <a:p>
            <a:r>
              <a:rPr lang="en-US" sz="900" dirty="0" smtClean="0"/>
              <a:t>Yoder</a:t>
            </a:r>
            <a:r>
              <a:rPr lang="en-US" sz="900" dirty="0"/>
              <a:t>, B., American Society for Engineering Education, </a:t>
            </a:r>
            <a:r>
              <a:rPr lang="en-US" sz="900" i="1" dirty="0"/>
              <a:t>Engineering by the Numbers</a:t>
            </a:r>
            <a:r>
              <a:rPr lang="en-US" sz="900" dirty="0"/>
              <a:t> Report, 2014</a:t>
            </a:r>
          </a:p>
          <a:p>
            <a:endParaRPr lang="en-US" sz="9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190170" y="1472293"/>
          <a:ext cx="6876143" cy="40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61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7572" y="6564086"/>
            <a:ext cx="3592286" cy="119743"/>
          </a:xfrm>
          <a:prstGeom prst="rect">
            <a:avLst/>
          </a:prstGeom>
          <a:solidFill>
            <a:srgbClr val="5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3"/>
          <p:cNvSpPr txBox="1">
            <a:spLocks noGrp="1"/>
          </p:cNvSpPr>
          <p:nvPr>
            <p:ph type="title"/>
          </p:nvPr>
        </p:nvSpPr>
        <p:spPr>
          <a:xfrm>
            <a:off x="388256" y="370117"/>
            <a:ext cx="4372429" cy="351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in Engineering Program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465942" y="1489528"/>
          <a:ext cx="6437086" cy="3989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058" y="5975943"/>
            <a:ext cx="908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DARS Data Dashboard, Certified Data 2016, College Station Campus only, accountability.tamu.edu </a:t>
            </a:r>
          </a:p>
          <a:p>
            <a:r>
              <a:rPr lang="en-US" sz="900" dirty="0" smtClean="0"/>
              <a:t>Massey</a:t>
            </a:r>
            <a:r>
              <a:rPr lang="en-US" sz="900" dirty="0"/>
              <a:t>, James – COE Certified Data 2016, College Station Campus and Academies only</a:t>
            </a:r>
          </a:p>
          <a:p>
            <a:r>
              <a:rPr lang="en-US" sz="900" dirty="0" smtClean="0"/>
              <a:t>Yoder</a:t>
            </a:r>
            <a:r>
              <a:rPr lang="en-US" sz="900" dirty="0"/>
              <a:t>, B., American Society for Engineering Education, </a:t>
            </a:r>
            <a:r>
              <a:rPr lang="en-US" sz="900" i="1" dirty="0"/>
              <a:t>Engineering by the Numbers</a:t>
            </a:r>
            <a:r>
              <a:rPr lang="en-US" sz="900" dirty="0"/>
              <a:t> Report, 2014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166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951" y="1545327"/>
            <a:ext cx="4512082" cy="676234"/>
          </a:xfrm>
        </p:spPr>
        <p:txBody>
          <a:bodyPr>
            <a:noAutofit/>
          </a:bodyPr>
          <a:lstStyle/>
          <a:p>
            <a:pPr algn="r"/>
            <a:r>
              <a:rPr lang="en-US" sz="2000" b="1" dirty="0" smtClean="0">
                <a:latin typeface="+mn-lt"/>
              </a:rPr>
              <a:t>Shawna Fletcher</a:t>
            </a:r>
            <a:br>
              <a:rPr lang="en-US" sz="2000" b="1" dirty="0" smtClean="0">
                <a:latin typeface="+mn-lt"/>
              </a:rPr>
            </a:br>
            <a:r>
              <a:rPr lang="en-US" sz="2000" b="0" dirty="0" smtClean="0">
                <a:latin typeface="+mn-lt"/>
                <a:cs typeface="Calibri" panose="020F0502020204030204" pitchFamily="34" charset="0"/>
              </a:rPr>
              <a:t>Director</a:t>
            </a:r>
            <a:br>
              <a:rPr lang="en-US" sz="2000" b="0" dirty="0" smtClean="0">
                <a:latin typeface="+mn-lt"/>
                <a:cs typeface="Calibri" panose="020F0502020204030204" pitchFamily="34" charset="0"/>
              </a:rPr>
            </a:br>
            <a:r>
              <a:rPr lang="en-US" sz="2000" b="0" dirty="0" smtClean="0">
                <a:latin typeface="+mn-lt"/>
                <a:cs typeface="Calibri" panose="020F0502020204030204" pitchFamily="34" charset="0"/>
              </a:rPr>
              <a:t>fletcher.234@tamu.edu</a:t>
            </a:r>
            <a:br>
              <a:rPr lang="en-US" sz="2000" b="0" dirty="0" smtClean="0">
                <a:latin typeface="+mn-lt"/>
                <a:cs typeface="Calibri" panose="020F0502020204030204" pitchFamily="34" charset="0"/>
              </a:rPr>
            </a:br>
            <a:endParaRPr lang="en-US" sz="2000" b="0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8" y="5517068"/>
            <a:ext cx="3713544" cy="781363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18222" y="2428307"/>
            <a:ext cx="4365811" cy="803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Danisha Stern</a:t>
            </a:r>
            <a:br>
              <a:rPr lang="en-US" sz="2000" dirty="0" smtClean="0"/>
            </a:br>
            <a:r>
              <a:rPr lang="en-US" sz="2000" b="0" dirty="0" smtClean="0"/>
              <a:t>Program Specialist</a:t>
            </a:r>
          </a:p>
          <a:p>
            <a:pPr algn="r"/>
            <a:r>
              <a:rPr lang="en-US" sz="2000" b="0" dirty="0" smtClean="0"/>
              <a:t>ms.d.stern@tamu.edu</a:t>
            </a:r>
            <a:endParaRPr lang="en-US" sz="20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61727" y="4604198"/>
            <a:ext cx="8992378" cy="803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/>
              <a:t>Grad Assistant:</a:t>
            </a:r>
          </a:p>
          <a:p>
            <a:pPr algn="r"/>
            <a:r>
              <a:rPr lang="en-US" sz="2000" b="0" dirty="0" smtClean="0"/>
              <a:t>Judy Amanor-Boadu</a:t>
            </a:r>
          </a:p>
          <a:p>
            <a:pPr algn="r"/>
            <a:endParaRPr lang="en-US" sz="1000" b="0" dirty="0"/>
          </a:p>
          <a:p>
            <a:pPr algn="r"/>
            <a:r>
              <a:rPr lang="en-US" sz="2000" dirty="0" smtClean="0"/>
              <a:t>Student Workers:</a:t>
            </a:r>
          </a:p>
          <a:p>
            <a:pPr algn="r"/>
            <a:r>
              <a:rPr lang="en-US" sz="2000" b="0" dirty="0" smtClean="0"/>
              <a:t>Maritza Pancorbo</a:t>
            </a:r>
          </a:p>
          <a:p>
            <a:pPr algn="r"/>
            <a:r>
              <a:rPr lang="en-US" sz="2000" b="0" dirty="0" smtClean="0"/>
              <a:t>Lauren Hale</a:t>
            </a:r>
          </a:p>
          <a:p>
            <a:pPr algn="r"/>
            <a:r>
              <a:rPr lang="en-US" sz="2000" b="0" dirty="0" smtClean="0"/>
              <a:t>Frida Rivera</a:t>
            </a:r>
            <a:endParaRPr lang="en-US" sz="2000" b="0" dirty="0"/>
          </a:p>
          <a:p>
            <a:pPr algn="r"/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weoutreach@tamu.edu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074" name="Picture 2" descr="Offizielle Ernennung zum Gesundheitsstützpunkt des Bayerische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84" y="5944924"/>
            <a:ext cx="406783" cy="40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Dream Machine: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96" y="5944924"/>
            <a:ext cx="361122" cy="3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logotypes101.com/logos/752/46CB6EFDF45D02DF8C1AE688B5806F85/2016_instagram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14" y="5944924"/>
            <a:ext cx="375613" cy="3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get involved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6" y="2374386"/>
            <a:ext cx="2628900" cy="1743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t involved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15" y="4242566"/>
            <a:ext cx="3528846" cy="10239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http://www.helloseekho.com/wp-content/uploads/2014/08/volunteer-pane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52" y="1914170"/>
            <a:ext cx="1605317" cy="20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wolashburn.org/filerequest/234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8" y="1067844"/>
            <a:ext cx="3592177" cy="1180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7572" y="6564086"/>
            <a:ext cx="3592286" cy="119743"/>
          </a:xfrm>
          <a:prstGeom prst="rect">
            <a:avLst/>
          </a:prstGeom>
          <a:solidFill>
            <a:srgbClr val="5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317500" y="370117"/>
            <a:ext cx="4372429" cy="35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in Engineering Program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56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0"/>
    </mc:Choice>
    <mc:Fallback xmlns="">
      <p:transition spd="slow" advClick="0" advTm="1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11661</TotalTime>
  <Words>268</Words>
  <Application>Microsoft Office PowerPoint</Application>
  <PresentationFormat>On-screen Show (4:3)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Franklin Gothic Book</vt:lpstr>
      <vt:lpstr>Franklin Gothic Medium</vt:lpstr>
      <vt:lpstr>Wingdings</vt:lpstr>
      <vt:lpstr>Office Theme</vt:lpstr>
      <vt:lpstr>1_Office Theme</vt:lpstr>
      <vt:lpstr> Let’s Chat:   Women in Engineering </vt:lpstr>
      <vt:lpstr>Women in Engineering Program</vt:lpstr>
      <vt:lpstr>Women in Engineering Program</vt:lpstr>
      <vt:lpstr>Women in Engineering Program</vt:lpstr>
      <vt:lpstr>Women in Engineering Program</vt:lpstr>
      <vt:lpstr>Women in Engineering Program</vt:lpstr>
      <vt:lpstr>Shawna Fletcher Director fletcher.234@tamu.edu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Shawna Fletcher</cp:lastModifiedBy>
  <cp:revision>145</cp:revision>
  <cp:lastPrinted>2017-01-26T23:42:20Z</cp:lastPrinted>
  <dcterms:created xsi:type="dcterms:W3CDTF">2013-06-18T16:37:55Z</dcterms:created>
  <dcterms:modified xsi:type="dcterms:W3CDTF">2017-01-31T15:37:01Z</dcterms:modified>
</cp:coreProperties>
</file>